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6"/>
    <p:restoredTop sz="94667"/>
  </p:normalViewPr>
  <p:slideViewPr>
    <p:cSldViewPr snapToGrid="0" snapToObjects="1">
      <p:cViewPr varScale="1">
        <p:scale>
          <a:sx n="81" d="100"/>
          <a:sy n="81" d="100"/>
        </p:scale>
        <p:origin x="2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image" Target="../media/image6.e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15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30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0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6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3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9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61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60800" y="3733800"/>
            <a:ext cx="8432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844800" y="2057400"/>
            <a:ext cx="8432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149600" y="2895600"/>
            <a:ext cx="8432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454400" y="4572000"/>
            <a:ext cx="8432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048000" y="5257800"/>
            <a:ext cx="8432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016000" y="1447800"/>
            <a:ext cx="10160000" cy="457200"/>
          </a:xfrm>
        </p:spPr>
        <p:txBody>
          <a:bodyPr>
            <a:normAutofit/>
          </a:bodyPr>
          <a:lstStyle>
            <a:lvl1pPr algn="ctr">
              <a:buFontTx/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3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C0C08-3650-A046-AE40-C87EA807D8AC}" type="datetimeFigureOut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214AE-FD14-2846-9BCE-433ECFB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0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6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.bin"/><Relationship Id="rId12" Type="http://schemas.openxmlformats.org/officeDocument/2006/relationships/image" Target="../media/image10.emf"/><Relationship Id="rId1" Type="http://schemas.openxmlformats.org/officeDocument/2006/relationships/vmlDrawing" Target="../drawings/vmlDrawing3.vml"/><Relationship Id="rId2" Type="http://schemas.openxmlformats.org/officeDocument/2006/relationships/tags" Target="../tags/tag2.xml"/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8.e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oleObject" Target="../embeddings/oleObject7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14.e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14.emf"/><Relationship Id="rId9" Type="http://schemas.openxmlformats.org/officeDocument/2006/relationships/oleObject" Target="../embeddings/oleObject12.bin"/><Relationship Id="rId10" Type="http://schemas.openxmlformats.org/officeDocument/2006/relationships/image" Target="../media/image1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14.emf"/><Relationship Id="rId9" Type="http://schemas.openxmlformats.org/officeDocument/2006/relationships/oleObject" Target="../embeddings/oleObject15.bin"/><Relationship Id="rId10" Type="http://schemas.openxmlformats.org/officeDocument/2006/relationships/image" Target="../media/image1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oleObject" Target="../embeddings/oleObject16.bin"/><Relationship Id="rId7" Type="http://schemas.openxmlformats.org/officeDocument/2006/relationships/image" Target="../media/image18.emf"/><Relationship Id="rId1" Type="http://schemas.openxmlformats.org/officeDocument/2006/relationships/vmlDrawing" Target="../drawings/vmlDrawing7.vml"/><Relationship Id="rId2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emf"/><Relationship Id="rId12" Type="http://schemas.openxmlformats.org/officeDocument/2006/relationships/oleObject" Target="../embeddings/oleObject20.bin"/><Relationship Id="rId13" Type="http://schemas.openxmlformats.org/officeDocument/2006/relationships/image" Target="../media/image21.emf"/><Relationship Id="rId1" Type="http://schemas.openxmlformats.org/officeDocument/2006/relationships/vmlDrawing" Target="../drawings/vmlDrawing8.vml"/><Relationship Id="rId2" Type="http://schemas.openxmlformats.org/officeDocument/2006/relationships/tags" Target="../tags/tag4.xml"/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oleObject" Target="../embeddings/oleObject17.bin"/><Relationship Id="rId7" Type="http://schemas.openxmlformats.org/officeDocument/2006/relationships/image" Target="../media/image18.emf"/><Relationship Id="rId8" Type="http://schemas.openxmlformats.org/officeDocument/2006/relationships/oleObject" Target="../embeddings/oleObject18.bin"/><Relationship Id="rId9" Type="http://schemas.openxmlformats.org/officeDocument/2006/relationships/image" Target="../media/image19.emf"/><Relationship Id="rId10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rstp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8886"/>
            <a:ext cx="9142858" cy="6857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3144" y="3842205"/>
            <a:ext cx="6302828" cy="1470025"/>
          </a:xfrm>
        </p:spPr>
        <p:txBody>
          <a:bodyPr>
            <a:noAutofit/>
          </a:bodyPr>
          <a:lstStyle/>
          <a:p>
            <a:r>
              <a:rPr lang="en-US" sz="2600" dirty="0" smtClean="0"/>
              <a:t>(Very Brief) Introduction to Bayesian Statistics</a:t>
            </a:r>
            <a:endParaRPr lang="en-US" sz="2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62673" y="5889171"/>
            <a:ext cx="8251983" cy="849085"/>
          </a:xfrm>
        </p:spPr>
        <p:txBody>
          <a:bodyPr>
            <a:noAutofit/>
          </a:bodyPr>
          <a:lstStyle/>
          <a:p>
            <a:r>
              <a:rPr lang="en-US" sz="2000" dirty="0" smtClean="0"/>
              <a:t>Scotland Leman</a:t>
            </a:r>
          </a:p>
          <a:p>
            <a:r>
              <a:rPr lang="en-US" sz="2000" dirty="0" smtClean="0"/>
              <a:t>You may call me: Scotland, Mr. Leman, Dr. Leman, Dr. Scotland, Dr. Mr. Scotland, Whatever! Just be polite, please </a:t>
            </a:r>
            <a:r>
              <a:rPr lang="en-US" sz="2000" dirty="0" smtClean="0">
                <a:sym typeface="Wingdings"/>
              </a:rPr>
              <a:t></a:t>
            </a:r>
            <a:endParaRPr lang="en-US" sz="2000" dirty="0" smtClean="0"/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468109" y="505097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Stat 5444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Aug.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21,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2018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255698"/>
      </p:ext>
    </p:extLst>
  </p:cSld>
  <p:clrMapOvr>
    <a:masterClrMapping/>
  </p:clrMapOvr>
  <p:transition advTm="65483"/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29"/>
        <p14:playEvt time="27150" objId="29"/>
        <p14:playEvt time="40598" objId="29"/>
        <p14:playEvt time="54033" objId="29"/>
        <p14:stopEvt time="65483" objId="2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Chao\Desktop\ppt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1886" y="195942"/>
            <a:ext cx="76200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Outline</a:t>
            </a:r>
          </a:p>
        </p:txBody>
      </p:sp>
      <p:sp>
        <p:nvSpPr>
          <p:cNvPr id="12" name="Text Placeholder 43"/>
          <p:cNvSpPr>
            <a:spLocks noGrp="1"/>
          </p:cNvSpPr>
          <p:nvPr>
            <p:ph type="body" sz="quarter" idx="19"/>
          </p:nvPr>
        </p:nvSpPr>
        <p:spPr>
          <a:xfrm>
            <a:off x="609600" y="1262742"/>
            <a:ext cx="8182428" cy="4815114"/>
          </a:xfrm>
        </p:spPr>
        <p:txBody>
          <a:bodyPr>
            <a:normAutofit fontScale="92500" lnSpcReduction="10000"/>
          </a:bodyPr>
          <a:lstStyle/>
          <a:p>
            <a:endParaRPr lang="en-US" sz="1900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  <a:p>
            <a:endParaRPr lang="en-US" sz="1900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  <a:p>
            <a:pPr>
              <a:buClr>
                <a:srgbClr val="FF6600"/>
              </a:buClr>
              <a:buFont typeface="Wingdings" pitchFamily="2" charset="2"/>
              <a:buChar char="v"/>
            </a:pPr>
            <a:endParaRPr lang="en-US" sz="24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  <a:p>
            <a:pPr>
              <a:buClr>
                <a:srgbClr val="FF6600"/>
              </a:buClr>
            </a:pP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Bayes’ theorem</a:t>
            </a:r>
          </a:p>
          <a:p>
            <a:pPr marL="400050" indent="-342900">
              <a:buClr>
                <a:srgbClr val="FF6600"/>
              </a:buClr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Bayesian </a:t>
            </a:r>
            <a:r>
              <a:rPr lang="en-US" sz="2400" b="1" dirty="0" smtClean="0">
                <a:solidFill>
                  <a:srgbClr val="000000"/>
                </a:solidFill>
                <a:cs typeface="Calibri" pitchFamily="34" charset="0"/>
              </a:rPr>
              <a:t>statistics: Some History</a:t>
            </a:r>
            <a:endParaRPr lang="en-US" sz="2400" b="1" dirty="0">
              <a:solidFill>
                <a:srgbClr val="000000"/>
              </a:solidFill>
              <a:cs typeface="Calibri" pitchFamily="34" charset="0"/>
            </a:endParaRPr>
          </a:p>
          <a:p>
            <a:pPr marL="400050" indent="-342900">
              <a:buClr>
                <a:srgbClr val="FF6600"/>
              </a:buClr>
              <a:buFont typeface="Arial"/>
              <a:buChar char="•"/>
            </a:pPr>
            <a:r>
              <a:rPr lang="en-US" sz="2400" b="1" dirty="0" smtClean="0">
                <a:solidFill>
                  <a:srgbClr val="000000"/>
                </a:solidFill>
                <a:cs typeface="Calibri" pitchFamily="34" charset="0"/>
              </a:rPr>
              <a:t>The Likelihood function and the Prior/Posterior distributions</a:t>
            </a:r>
            <a:endParaRPr lang="en-US" sz="2400" b="1" dirty="0">
              <a:solidFill>
                <a:srgbClr val="000000"/>
              </a:solidFill>
              <a:cs typeface="Calibri" pitchFamily="34" charset="0"/>
            </a:endParaRPr>
          </a:p>
          <a:p>
            <a:pPr>
              <a:buClr>
                <a:srgbClr val="FF6600"/>
              </a:buClr>
            </a:pPr>
            <a:endParaRPr lang="en-US" sz="2400" b="1" dirty="0">
              <a:solidFill>
                <a:srgbClr val="000000"/>
              </a:solidFill>
              <a:cs typeface="Calibri" pitchFamily="34" charset="0"/>
            </a:endParaRPr>
          </a:p>
          <a:p>
            <a:pPr>
              <a:buClr>
                <a:srgbClr val="FF6600"/>
              </a:buClr>
            </a:pP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Monte Carlo: </a:t>
            </a:r>
            <a:r>
              <a:rPr lang="en-US" sz="2400" i="1" dirty="0">
                <a:solidFill>
                  <a:srgbClr val="000000"/>
                </a:solidFill>
                <a:cs typeface="Calibri" pitchFamily="34" charset="0"/>
              </a:rPr>
              <a:t>Random Answer </a:t>
            </a: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in a </a:t>
            </a:r>
            <a:r>
              <a:rPr lang="en-US" sz="2400" i="1" dirty="0">
                <a:solidFill>
                  <a:srgbClr val="000000"/>
                </a:solidFill>
                <a:cs typeface="Calibri" pitchFamily="34" charset="0"/>
              </a:rPr>
              <a:t>Finite</a:t>
            </a: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 amount of </a:t>
            </a:r>
            <a:r>
              <a:rPr lang="en-US" sz="2400" i="1" dirty="0">
                <a:solidFill>
                  <a:srgbClr val="000000"/>
                </a:solidFill>
                <a:cs typeface="Calibri" pitchFamily="34" charset="0"/>
              </a:rPr>
              <a:t>Time</a:t>
            </a: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.</a:t>
            </a:r>
          </a:p>
          <a:p>
            <a:pPr marL="400050" indent="-342900">
              <a:buClr>
                <a:srgbClr val="FF6600"/>
              </a:buClr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Independent Case</a:t>
            </a:r>
          </a:p>
          <a:p>
            <a:pPr marL="400050" indent="-342900">
              <a:buClr>
                <a:srgbClr val="FF6600"/>
              </a:buClr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Some necessary </a:t>
            </a:r>
            <a:r>
              <a:rPr lang="en-US" sz="2400" b="1" dirty="0" err="1">
                <a:solidFill>
                  <a:srgbClr val="000000"/>
                </a:solidFill>
                <a:cs typeface="Calibri" pitchFamily="34" charset="0"/>
              </a:rPr>
              <a:t>Markovian</a:t>
            </a: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cs typeface="Calibri" pitchFamily="34" charset="0"/>
              </a:rPr>
              <a:t>theory </a:t>
            </a:r>
            <a:r>
              <a:rPr lang="en-US" sz="2400" dirty="0" smtClean="0">
                <a:solidFill>
                  <a:srgbClr val="000000"/>
                </a:solidFill>
                <a:cs typeface="Calibri" pitchFamily="34" charset="0"/>
              </a:rPr>
              <a:t>(I cover the majority of this in STAT 5314)</a:t>
            </a:r>
            <a:endParaRPr lang="en-US" sz="2400" dirty="0">
              <a:solidFill>
                <a:srgbClr val="000000"/>
              </a:solidFill>
              <a:cs typeface="Calibri" pitchFamily="34" charset="0"/>
            </a:endParaRPr>
          </a:p>
          <a:p>
            <a:pPr marL="400050" indent="-342900">
              <a:buClr>
                <a:srgbClr val="FF6600"/>
              </a:buClr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cs typeface="Calibri" pitchFamily="34" charset="0"/>
              </a:rPr>
              <a:t>Markov Chain Monte Carlo</a:t>
            </a:r>
          </a:p>
          <a:p>
            <a:pPr marL="400050" indent="-342900">
              <a:buClr>
                <a:srgbClr val="FF6600"/>
              </a:buClr>
              <a:buFont typeface="Arial"/>
              <a:buChar char="•"/>
            </a:pPr>
            <a:endParaRPr lang="en-US" sz="24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  <a:p>
            <a:pPr>
              <a:buClr>
                <a:srgbClr val="FF6600"/>
              </a:buClr>
            </a:pPr>
            <a:endParaRPr lang="en-US" sz="24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  <a:p>
            <a:pPr>
              <a:buClr>
                <a:srgbClr val="FF6600"/>
              </a:buClr>
            </a:pPr>
            <a:endParaRPr lang="en-US" sz="24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521126"/>
      </p:ext>
    </p:extLst>
  </p:cSld>
  <p:clrMapOvr>
    <a:masterClrMapping/>
  </p:clrMapOvr>
  <p:transition spd="slow" advTm="66647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pic>
        <p:nvPicPr>
          <p:cNvPr id="4" name="Picture 3" descr="BayesianTimeLi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" y="2764972"/>
            <a:ext cx="7544704" cy="21984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7828" y="1632857"/>
            <a:ext cx="4834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word Bayesian has been used for a long time.</a:t>
            </a:r>
          </a:p>
        </p:txBody>
      </p:sp>
    </p:spTree>
    <p:extLst>
      <p:ext uri="{BB962C8B-B14F-4D97-AF65-F5344CB8AC3E}">
        <p14:creationId xmlns:p14="http://schemas.microsoft.com/office/powerpoint/2010/main" val="35614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103"/>
    </mc:Choice>
    <mc:Fallback xmlns="">
      <p:transition xmlns:p14="http://schemas.microsoft.com/office/powerpoint/2010/main" spd="slow" advTm="15810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7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372" y="1491344"/>
            <a:ext cx="3391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 Evolution of Bayesian Thought:</a:t>
            </a:r>
          </a:p>
          <a:p>
            <a:endParaRPr lang="en-US" dirty="0"/>
          </a:p>
        </p:txBody>
      </p:sp>
      <p:pic>
        <p:nvPicPr>
          <p:cNvPr id="9" name="Picture 8" descr="BayesEv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447801"/>
            <a:ext cx="4419600" cy="45942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315200" y="1828800"/>
            <a:ext cx="1524000" cy="76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8715" y="2111829"/>
            <a:ext cx="3948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Laplace understands the implications</a:t>
            </a:r>
          </a:p>
          <a:p>
            <a:r>
              <a:rPr lang="en-US" dirty="0"/>
              <a:t>     behind what Bayes knew.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24600" y="2895600"/>
            <a:ext cx="1752600" cy="2057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0" y="28956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Statistics is born, and Bayesian ideas</a:t>
            </a:r>
          </a:p>
          <a:p>
            <a:r>
              <a:rPr lang="en-US" dirty="0"/>
              <a:t>     were discussed, but not recognized.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53400" y="2895600"/>
            <a:ext cx="2286000" cy="2057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600" y="360317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Bayesian methods are argued for on </a:t>
            </a:r>
          </a:p>
          <a:p>
            <a:r>
              <a:rPr lang="en-US" dirty="0"/>
              <a:t>     philosophical grounds, but not yet</a:t>
            </a:r>
          </a:p>
          <a:p>
            <a:r>
              <a:rPr lang="en-US" dirty="0"/>
              <a:t>     widely practiced.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0486" y="475705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MCMC is born, and Bayesian methods</a:t>
            </a:r>
          </a:p>
          <a:p>
            <a:r>
              <a:rPr lang="en-US" dirty="0"/>
              <a:t>     become common place.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220200" y="4953000"/>
            <a:ext cx="1295400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217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901"/>
    </mc:Choice>
    <mc:Fallback xmlns="">
      <p:transition xmlns:p14="http://schemas.microsoft.com/office/powerpoint/2010/main" spd="slow" advTm="265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/>
      <p:bldP spid="11" grpId="0" animBg="1"/>
      <p:bldP spid="11" grpId="1" animBg="1"/>
      <p:bldP spid="13" grpId="0"/>
      <p:bldP spid="14" grpId="0" animBg="1"/>
      <p:bldP spid="14" grpId="1" animBg="1"/>
      <p:bldP spid="16" grpId="0"/>
      <p:bldP spid="17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7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1629" y="1469572"/>
            <a:ext cx="8763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history of Bayesian statistics began in 1763 with a paper by Thomas Bayes, </a:t>
            </a:r>
          </a:p>
          <a:p>
            <a:r>
              <a:rPr lang="en-US" dirty="0"/>
              <a:t>in which he outlined a formula that has come to be called Bayes’ Rule (or Bayes Rule):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Note</a:t>
            </a:r>
            <a:r>
              <a:rPr lang="en-US" dirty="0"/>
              <a:t>: this is a true probability statement, and it is </a:t>
            </a:r>
            <a:r>
              <a:rPr lang="en-US" u="sng" dirty="0">
                <a:solidFill>
                  <a:srgbClr val="FF0000"/>
                </a:solidFill>
              </a:rPr>
              <a:t>completely uncontroversial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480223"/>
              </p:ext>
            </p:extLst>
          </p:nvPr>
        </p:nvGraphicFramePr>
        <p:xfrm>
          <a:off x="1524000" y="2438400"/>
          <a:ext cx="498763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4" imgW="2743200" imgH="419100" progId="Equation.3">
                  <p:embed/>
                </p:oleObj>
              </mc:Choice>
              <mc:Fallback>
                <p:oleObj name="Equation" r:id="rId4" imgW="27432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0" y="2438400"/>
                        <a:ext cx="4987636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429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611"/>
    </mc:Choice>
    <mc:Fallback xmlns="">
      <p:transition xmlns:p14="http://schemas.microsoft.com/office/powerpoint/2010/main" spd="slow" advTm="9761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8973" y="1426030"/>
            <a:ext cx="8763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history of Bayesian statistics began in 1763 with a paper by Thomas Bayes, </a:t>
            </a:r>
          </a:p>
          <a:p>
            <a:r>
              <a:rPr lang="en-US" dirty="0"/>
              <a:t>in which he outlined a formula that has come to be called Bayes’ Rule (or Bayes Rule):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Beginning: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Bayes did not actually publish his paper </a:t>
            </a:r>
            <a:r>
              <a:rPr lang="en-US" dirty="0"/>
              <a:t>before death.</a:t>
            </a:r>
          </a:p>
          <a:p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237438"/>
              </p:ext>
            </p:extLst>
          </p:nvPr>
        </p:nvGraphicFramePr>
        <p:xfrm>
          <a:off x="1619704" y="2275114"/>
          <a:ext cx="50577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2781300" imgH="419100" progId="Equation.3">
                  <p:embed/>
                </p:oleObj>
              </mc:Choice>
              <mc:Fallback>
                <p:oleObj name="Equation" r:id="rId4" imgW="27813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704" y="2275114"/>
                        <a:ext cx="5057775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BayesGrav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257" y="3363686"/>
            <a:ext cx="3867332" cy="248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5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63"/>
    </mc:Choice>
    <mc:Fallback xmlns="">
      <p:transition xmlns:p14="http://schemas.microsoft.com/office/powerpoint/2010/main" spd="slow" advTm="1576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178" y="1567544"/>
            <a:ext cx="824597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publication in question: Essay by Richard Price to John Canton, FRS:</a:t>
            </a:r>
          </a:p>
          <a:p>
            <a:endParaRPr lang="en-US" dirty="0"/>
          </a:p>
          <a:p>
            <a:r>
              <a:rPr lang="en-US" dirty="0"/>
              <a:t>Dear Sir,</a:t>
            </a:r>
          </a:p>
          <a:p>
            <a:r>
              <a:rPr lang="en-US" dirty="0"/>
              <a:t>Read Dec. 23, 1763. I now send you an essay which I have found among the papers</a:t>
            </a:r>
          </a:p>
          <a:p>
            <a:r>
              <a:rPr lang="en-US" dirty="0"/>
              <a:t>of our deceased friend Mr. Bayes, and which, in my opinion, has great merit, and </a:t>
            </a:r>
          </a:p>
          <a:p>
            <a:r>
              <a:rPr lang="en-US" dirty="0"/>
              <a:t>well deserves to be preserved. Experimental philosophy, you will find, is nearly </a:t>
            </a:r>
          </a:p>
          <a:p>
            <a:r>
              <a:rPr lang="en-US" dirty="0"/>
              <a:t>interested in the subject of it; and on this account there seems to be particular reason</a:t>
            </a:r>
          </a:p>
          <a:p>
            <a:r>
              <a:rPr lang="en-US" dirty="0"/>
              <a:t>for thinking that a communication of it to the Royal Society cannot be improper.  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That your enquiries may be rewarded with many further successes, and that you </a:t>
            </a:r>
          </a:p>
          <a:p>
            <a:r>
              <a:rPr lang="en-US" dirty="0"/>
              <a:t>may enjoy every valuable blessing, is the sincere </a:t>
            </a:r>
            <a:r>
              <a:rPr lang="en-US" dirty="0" smtClean="0"/>
              <a:t>wish </a:t>
            </a:r>
            <a:r>
              <a:rPr lang="en-US" dirty="0"/>
              <a:t>of, Sir, your very humble </a:t>
            </a:r>
          </a:p>
          <a:p>
            <a:r>
              <a:rPr lang="en-US" dirty="0"/>
              <a:t>servant,</a:t>
            </a:r>
          </a:p>
          <a:p>
            <a:r>
              <a:rPr lang="en-US" dirty="0"/>
              <a:t>Richard Price.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3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552"/>
    </mc:Choice>
    <mc:Fallback xmlns="">
      <p:transition xmlns:p14="http://schemas.microsoft.com/office/powerpoint/2010/main" spd="slow" advTm="7655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514" y="1404258"/>
            <a:ext cx="638501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Bayes to Bayesian (</a:t>
            </a:r>
            <a:r>
              <a:rPr lang="en-US" dirty="0" err="1"/>
              <a:t>Bayesien</a:t>
            </a:r>
            <a:r>
              <a:rPr lang="en-US" dirty="0"/>
              <a:t>):</a:t>
            </a:r>
          </a:p>
          <a:p>
            <a:endParaRPr lang="en-US" dirty="0"/>
          </a:p>
          <a:p>
            <a:r>
              <a:rPr lang="en-US" dirty="0"/>
              <a:t>Oddly enough, Bayes was not really a Bayesian. Recall Bayes’ Rule: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Bayesian operates through this rule, but the sets are defined by:</a:t>
            </a:r>
          </a:p>
          <a:p>
            <a:r>
              <a:rPr lang="en-US" dirty="0"/>
              <a:t>A = Parameter Space         , and</a:t>
            </a:r>
          </a:p>
          <a:p>
            <a:r>
              <a:rPr lang="en-US" dirty="0"/>
              <a:t>B = Data          . So we have: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747277"/>
              </p:ext>
            </p:extLst>
          </p:nvPr>
        </p:nvGraphicFramePr>
        <p:xfrm>
          <a:off x="957944" y="2536371"/>
          <a:ext cx="50577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5" imgW="2781300" imgH="419100" progId="Equation.3">
                  <p:embed/>
                </p:oleObj>
              </mc:Choice>
              <mc:Fallback>
                <p:oleObj name="Equation" r:id="rId5" imgW="27813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7944" y="2536371"/>
                        <a:ext cx="5057775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34979"/>
              </p:ext>
            </p:extLst>
          </p:nvPr>
        </p:nvGraphicFramePr>
        <p:xfrm>
          <a:off x="2514600" y="3831772"/>
          <a:ext cx="533400" cy="474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7" imgW="228600" imgH="203200" progId="Equation.3">
                  <p:embed/>
                </p:oleObj>
              </mc:Choice>
              <mc:Fallback>
                <p:oleObj name="Equation" r:id="rId7" imgW="228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14600" y="3831772"/>
                        <a:ext cx="533400" cy="474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49059"/>
              </p:ext>
            </p:extLst>
          </p:nvPr>
        </p:nvGraphicFramePr>
        <p:xfrm>
          <a:off x="1338943" y="4114801"/>
          <a:ext cx="62230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9" imgW="266700" imgH="203200" progId="Equation.3">
                  <p:embed/>
                </p:oleObj>
              </mc:Choice>
              <mc:Fallback>
                <p:oleObj name="Equation" r:id="rId9" imgW="266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38943" y="4114801"/>
                        <a:ext cx="622300" cy="47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92155"/>
              </p:ext>
            </p:extLst>
          </p:nvPr>
        </p:nvGraphicFramePr>
        <p:xfrm>
          <a:off x="1752375" y="4591504"/>
          <a:ext cx="4295775" cy="175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11" imgW="2362200" imgH="965200" progId="Equation.3">
                  <p:embed/>
                </p:oleObj>
              </mc:Choice>
              <mc:Fallback>
                <p:oleObj name="Equation" r:id="rId11" imgW="2362200" imgH="965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52375" y="4591504"/>
                        <a:ext cx="4295775" cy="175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eft Brace 11"/>
          <p:cNvSpPr/>
          <p:nvPr/>
        </p:nvSpPr>
        <p:spPr>
          <a:xfrm rot="16200000">
            <a:off x="4337957" y="5851071"/>
            <a:ext cx="381000" cy="7620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 rot="16200000">
            <a:off x="5246915" y="5856515"/>
            <a:ext cx="228600" cy="6858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483429" y="6357257"/>
            <a:ext cx="3014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Likelihood function      Prior</a:t>
            </a:r>
          </a:p>
        </p:txBody>
      </p:sp>
      <p:sp>
        <p:nvSpPr>
          <p:cNvPr id="15" name="Left Brace 14"/>
          <p:cNvSpPr/>
          <p:nvPr/>
        </p:nvSpPr>
        <p:spPr>
          <a:xfrm>
            <a:off x="1730828" y="4713515"/>
            <a:ext cx="381000" cy="7620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40230" y="4887686"/>
            <a:ext cx="1032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Posterior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1599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52"/>
    </mc:Choice>
    <mc:Fallback xmlns="">
      <p:transition xmlns:p14="http://schemas.microsoft.com/office/powerpoint/2010/main" spd="slow" advTm="128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1" y="1491343"/>
            <a:ext cx="500399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the following experiment:</a:t>
            </a:r>
          </a:p>
          <a:p>
            <a:endParaRPr lang="en-US" dirty="0"/>
          </a:p>
          <a:p>
            <a:r>
              <a:rPr lang="en-US" dirty="0"/>
              <a:t>Flip a coin, with a fixed probability (p) of producing </a:t>
            </a:r>
          </a:p>
          <a:p>
            <a:r>
              <a:rPr lang="en-US" dirty="0"/>
              <a:t>a `Heads’ or `Tails’.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Screen Shot 2012-10-03 at 4.27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5" y="1447800"/>
            <a:ext cx="1905000" cy="5149369"/>
          </a:xfrm>
          <a:prstGeom prst="rect">
            <a:avLst/>
          </a:prstGeom>
        </p:spPr>
      </p:pic>
      <p:pic>
        <p:nvPicPr>
          <p:cNvPr id="11" name="Picture 10" descr="Screen Shot 2012-10-03 at 4.28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344" y="2764972"/>
            <a:ext cx="4900217" cy="16468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52057" y="4604657"/>
            <a:ext cx="54478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Question: How much information is contained in</a:t>
            </a:r>
          </a:p>
          <a:p>
            <a:r>
              <a:rPr lang="en-US" dirty="0"/>
              <a:t>12.5 cents?</a:t>
            </a:r>
          </a:p>
          <a:p>
            <a:endParaRPr lang="en-US" dirty="0"/>
          </a:p>
          <a:p>
            <a:r>
              <a:rPr lang="en-US" dirty="0"/>
              <a:t>This simple example is more than enough to understand</a:t>
            </a:r>
          </a:p>
          <a:p>
            <a:r>
              <a:rPr lang="en-US" dirty="0"/>
              <a:t>differences between Bayesians and Classicists.</a:t>
            </a:r>
          </a:p>
        </p:txBody>
      </p:sp>
    </p:spTree>
    <p:extLst>
      <p:ext uri="{BB962C8B-B14F-4D97-AF65-F5344CB8AC3E}">
        <p14:creationId xmlns:p14="http://schemas.microsoft.com/office/powerpoint/2010/main" val="4611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90"/>
    </mc:Choice>
    <mc:Fallback xmlns="">
      <p:transition xmlns:p14="http://schemas.microsoft.com/office/powerpoint/2010/main" spd="slow" advTm="7689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7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pic>
        <p:nvPicPr>
          <p:cNvPr id="8" name="Picture 7" descr="Screen Shot 2012-10-03 at 4.27.2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1415143"/>
            <a:ext cx="1905000" cy="51493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0173" y="1404257"/>
            <a:ext cx="4708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basic question of interest is: </a:t>
            </a:r>
          </a:p>
          <a:p>
            <a:r>
              <a:rPr lang="en-US" dirty="0"/>
              <a:t>given a few flips of the coin                        ,</a:t>
            </a:r>
          </a:p>
          <a:p>
            <a:r>
              <a:rPr lang="en-US" dirty="0"/>
              <a:t>what’s the “success” probability (p) of the coin?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132712"/>
              </p:ext>
            </p:extLst>
          </p:nvPr>
        </p:nvGraphicFramePr>
        <p:xfrm>
          <a:off x="2460173" y="2242457"/>
          <a:ext cx="240574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5" imgW="647700" imgH="533400" progId="Equation.3">
                  <p:embed/>
                </p:oleObj>
              </mc:Choice>
              <mc:Fallback>
                <p:oleObj name="Equation" r:id="rId5" imgW="6477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60173" y="2242457"/>
                        <a:ext cx="2405743" cy="198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564046"/>
              </p:ext>
            </p:extLst>
          </p:nvPr>
        </p:nvGraphicFramePr>
        <p:xfrm>
          <a:off x="5050972" y="1676400"/>
          <a:ext cx="1219200" cy="414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7" imgW="635000" imgH="215900" progId="Equation.3">
                  <p:embed/>
                </p:oleObj>
              </mc:Choice>
              <mc:Fallback>
                <p:oleObj name="Equation" r:id="rId7" imgW="635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50972" y="1676400"/>
                        <a:ext cx="1219200" cy="414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48200" y="2601687"/>
            <a:ext cx="26403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with probability p</a:t>
            </a:r>
          </a:p>
          <a:p>
            <a:endParaRPr lang="en-US" sz="2400" dirty="0"/>
          </a:p>
          <a:p>
            <a:r>
              <a:rPr lang="en-US" sz="2400" dirty="0"/>
              <a:t>with probability 1-p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0801" y="4180115"/>
            <a:ext cx="462434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Classical statistics, typically one writes down: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and prompts you for a p-value </a:t>
            </a:r>
          </a:p>
          <a:p>
            <a:r>
              <a:rPr lang="en-US" dirty="0"/>
              <a:t>(probability of more extreme data than you </a:t>
            </a:r>
          </a:p>
          <a:p>
            <a:r>
              <a:rPr lang="en-US" dirty="0"/>
              <a:t>observed, conditional on the null hypothesis).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609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727842"/>
              </p:ext>
            </p:extLst>
          </p:nvPr>
        </p:nvGraphicFramePr>
        <p:xfrm>
          <a:off x="3439887" y="4572001"/>
          <a:ext cx="1806575" cy="1009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9" imgW="698500" imgH="444500" progId="Equation.3">
                  <p:embed/>
                </p:oleObj>
              </mc:Choice>
              <mc:Fallback>
                <p:oleObj name="Equation" r:id="rId9" imgW="698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39887" y="4572001"/>
                        <a:ext cx="1806575" cy="1009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191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46"/>
    </mc:Choice>
    <mc:Fallback xmlns="">
      <p:transition xmlns:p14="http://schemas.microsoft.com/office/powerpoint/2010/main" spd="slow" advTm="665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pic>
        <p:nvPicPr>
          <p:cNvPr id="8" name="Picture 7" descr="Screen Shot 2012-10-03 at 4.27.2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58" y="1447799"/>
            <a:ext cx="1905000" cy="51493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69029" y="1371600"/>
            <a:ext cx="4708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basic question of interest is: </a:t>
            </a:r>
          </a:p>
          <a:p>
            <a:r>
              <a:rPr lang="en-US" dirty="0"/>
              <a:t>given a few flips of the coin                        ,</a:t>
            </a:r>
          </a:p>
          <a:p>
            <a:r>
              <a:rPr lang="en-US" dirty="0"/>
              <a:t>what’s the “success” probability (p) of the coin?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79299"/>
              </p:ext>
            </p:extLst>
          </p:nvPr>
        </p:nvGraphicFramePr>
        <p:xfrm>
          <a:off x="2558143" y="2307771"/>
          <a:ext cx="240574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5" imgW="647700" imgH="533400" progId="Equation.3">
                  <p:embed/>
                </p:oleObj>
              </mc:Choice>
              <mc:Fallback>
                <p:oleObj name="Equation" r:id="rId5" imgW="6477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58143" y="2307771"/>
                        <a:ext cx="2405743" cy="198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175041"/>
              </p:ext>
            </p:extLst>
          </p:nvPr>
        </p:nvGraphicFramePr>
        <p:xfrm>
          <a:off x="5214257" y="1621971"/>
          <a:ext cx="1219200" cy="414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7" imgW="635000" imgH="215900" progId="Equation.3">
                  <p:embed/>
                </p:oleObj>
              </mc:Choice>
              <mc:Fallback>
                <p:oleObj name="Equation" r:id="rId7" imgW="635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14257" y="1621971"/>
                        <a:ext cx="1219200" cy="414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87686" y="2667001"/>
            <a:ext cx="26403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with probability p</a:t>
            </a:r>
          </a:p>
          <a:p>
            <a:endParaRPr lang="en-US" sz="2400" dirty="0"/>
          </a:p>
          <a:p>
            <a:r>
              <a:rPr lang="en-US" sz="2400" dirty="0"/>
              <a:t>with probability 1-p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4267200"/>
            <a:ext cx="572233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Bayesian statistics, one wishes to compute the posterior </a:t>
            </a:r>
          </a:p>
          <a:p>
            <a:r>
              <a:rPr lang="en-US" dirty="0"/>
              <a:t>distribution: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i.e. what’s the posterior distribution (or density)</a:t>
            </a:r>
          </a:p>
          <a:p>
            <a:r>
              <a:rPr lang="en-US" dirty="0"/>
              <a:t>for the parameter of interest (p), </a:t>
            </a:r>
          </a:p>
          <a:p>
            <a:r>
              <a:rPr lang="en-US" dirty="0"/>
              <a:t>given the data.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609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241253"/>
              </p:ext>
            </p:extLst>
          </p:nvPr>
        </p:nvGraphicFramePr>
        <p:xfrm>
          <a:off x="3301092" y="5007429"/>
          <a:ext cx="29416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9" imgW="914400" imgH="215900" progId="Equation.3">
                  <p:embed/>
                </p:oleObj>
              </mc:Choice>
              <mc:Fallback>
                <p:oleObj name="Equation" r:id="rId9" imgW="914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01092" y="5007429"/>
                        <a:ext cx="2941638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8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7"/>
    </mc:Choice>
    <mc:Fallback xmlns="">
      <p:transition xmlns:p14="http://schemas.microsoft.com/office/powerpoint/2010/main" spd="slow" advTm="438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pic>
        <p:nvPicPr>
          <p:cNvPr id="8" name="Picture 7" descr="Screen Shot 2012-10-03 at 4.27.2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4" y="1480457"/>
            <a:ext cx="1905000" cy="51493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56115" y="1458686"/>
            <a:ext cx="4708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basic question of interest is: </a:t>
            </a:r>
          </a:p>
          <a:p>
            <a:r>
              <a:rPr lang="en-US" dirty="0"/>
              <a:t>given a few flips of the </a:t>
            </a:r>
            <a:r>
              <a:rPr lang="en-US" dirty="0" smtClean="0"/>
              <a:t>coin                       ,</a:t>
            </a:r>
            <a:endParaRPr lang="en-US" dirty="0"/>
          </a:p>
          <a:p>
            <a:r>
              <a:rPr lang="en-US" dirty="0"/>
              <a:t>what’s the “success” probability (p) of the coin?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896774"/>
              </p:ext>
            </p:extLst>
          </p:nvPr>
        </p:nvGraphicFramePr>
        <p:xfrm>
          <a:off x="2492830" y="2275115"/>
          <a:ext cx="240574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Equation" r:id="rId5" imgW="647700" imgH="533400" progId="Equation.3">
                  <p:embed/>
                </p:oleObj>
              </mc:Choice>
              <mc:Fallback>
                <p:oleObj name="Equation" r:id="rId5" imgW="6477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92830" y="2275115"/>
                        <a:ext cx="2405743" cy="198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275990"/>
              </p:ext>
            </p:extLst>
          </p:nvPr>
        </p:nvGraphicFramePr>
        <p:xfrm>
          <a:off x="5279571" y="1730828"/>
          <a:ext cx="1219200" cy="414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7" imgW="635000" imgH="215900" progId="Equation.3">
                  <p:embed/>
                </p:oleObj>
              </mc:Choice>
              <mc:Fallback>
                <p:oleObj name="Equation" r:id="rId7" imgW="635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79571" y="1730828"/>
                        <a:ext cx="1219200" cy="414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55029" y="2645230"/>
            <a:ext cx="26403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with probability p</a:t>
            </a:r>
          </a:p>
          <a:p>
            <a:endParaRPr lang="en-US" sz="2400" dirty="0"/>
          </a:p>
          <a:p>
            <a:r>
              <a:rPr lang="en-US" sz="2400" dirty="0"/>
              <a:t>with probability 1-p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69028" y="4343400"/>
            <a:ext cx="57223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Bayesian statistics, one wishes to compute the posterior </a:t>
            </a:r>
          </a:p>
          <a:p>
            <a:r>
              <a:rPr lang="en-US" dirty="0"/>
              <a:t>distribution: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609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411638"/>
              </p:ext>
            </p:extLst>
          </p:nvPr>
        </p:nvGraphicFramePr>
        <p:xfrm>
          <a:off x="2677886" y="5061857"/>
          <a:ext cx="5929312" cy="957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9" imgW="2552700" imgH="469900" progId="Equation.3">
                  <p:embed/>
                </p:oleObj>
              </mc:Choice>
              <mc:Fallback>
                <p:oleObj name="Equation" r:id="rId9" imgW="25527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77886" y="5061857"/>
                        <a:ext cx="5929312" cy="957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32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9"/>
    </mc:Choice>
    <mc:Fallback xmlns="">
      <p:transition xmlns:p14="http://schemas.microsoft.com/office/powerpoint/2010/main" spd="slow" advTm="819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pic>
        <p:nvPicPr>
          <p:cNvPr id="8" name="Picture 7" descr="Screen Shot 2012-10-03 at 4.27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" y="1426029"/>
            <a:ext cx="1905000" cy="51493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45229" y="1502228"/>
            <a:ext cx="57223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Bayesian statistics, one wishes to compute the posterior </a:t>
            </a:r>
          </a:p>
          <a:p>
            <a:r>
              <a:rPr lang="en-US" dirty="0"/>
              <a:t>distribution: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609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78172"/>
              </p:ext>
            </p:extLst>
          </p:nvPr>
        </p:nvGraphicFramePr>
        <p:xfrm>
          <a:off x="2852059" y="3374572"/>
          <a:ext cx="6018213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6" imgW="2590800" imgH="469900" progId="Equation.3">
                  <p:embed/>
                </p:oleObj>
              </mc:Choice>
              <mc:Fallback>
                <p:oleObj name="Equation" r:id="rId6" imgW="25908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52059" y="3374572"/>
                        <a:ext cx="6018213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eft Brace 3"/>
          <p:cNvSpPr/>
          <p:nvPr/>
        </p:nvSpPr>
        <p:spPr>
          <a:xfrm rot="5400000">
            <a:off x="6242957" y="2324100"/>
            <a:ext cx="457200" cy="1752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312230" y="2318658"/>
            <a:ext cx="2141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Likelihood function </a:t>
            </a:r>
          </a:p>
          <a:p>
            <a:r>
              <a:rPr lang="en-US" dirty="0"/>
              <a:t>(conditional on data)</a:t>
            </a:r>
          </a:p>
        </p:txBody>
      </p:sp>
      <p:sp>
        <p:nvSpPr>
          <p:cNvPr id="19" name="Left Brace 18"/>
          <p:cNvSpPr/>
          <p:nvPr/>
        </p:nvSpPr>
        <p:spPr>
          <a:xfrm rot="5400000">
            <a:off x="7805057" y="2906486"/>
            <a:ext cx="304800" cy="609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587343" y="2536371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4086" y="4452258"/>
            <a:ext cx="55660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Prior information: what can we possibly know about p?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Maybe you know something about my coin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Maybe you have no idea, and you need to be sensitive</a:t>
            </a:r>
          </a:p>
          <a:p>
            <a:r>
              <a:rPr lang="en-US" dirty="0"/>
              <a:t>     about making arbitrary assumptions.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54087" y="5725886"/>
            <a:ext cx="3858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either case, you just want to know p </a:t>
            </a:r>
          </a:p>
          <a:p>
            <a:r>
              <a:rPr lang="en-US" dirty="0"/>
              <a:t>as accurately as possible.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3956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3"/>
    </mc:Choice>
    <mc:Fallback xmlns="">
      <p:transition xmlns:p14="http://schemas.microsoft.com/office/powerpoint/2010/main" spd="slow" advTm="53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pic>
        <p:nvPicPr>
          <p:cNvPr id="8" name="Picture 7" descr="Screen Shot 2012-10-03 at 4.27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5143"/>
            <a:ext cx="1905000" cy="51493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71057" y="1458685"/>
            <a:ext cx="57223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Bayesian statistics, one wishes to compute the posterior </a:t>
            </a:r>
          </a:p>
          <a:p>
            <a:r>
              <a:rPr lang="en-US" dirty="0"/>
              <a:t>distribution: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609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819691"/>
              </p:ext>
            </p:extLst>
          </p:nvPr>
        </p:nvGraphicFramePr>
        <p:xfrm>
          <a:off x="2464277" y="3298373"/>
          <a:ext cx="6018213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6" imgW="2590800" imgH="469900" progId="Equation.3">
                  <p:embed/>
                </p:oleObj>
              </mc:Choice>
              <mc:Fallback>
                <p:oleObj name="Equation" r:id="rId6" imgW="25908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64277" y="3298373"/>
                        <a:ext cx="6018213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eft Brace 3"/>
          <p:cNvSpPr/>
          <p:nvPr/>
        </p:nvSpPr>
        <p:spPr>
          <a:xfrm rot="5400000">
            <a:off x="5785758" y="2226129"/>
            <a:ext cx="457200" cy="1752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3992806"/>
              </p:ext>
            </p:extLst>
          </p:nvPr>
        </p:nvGraphicFramePr>
        <p:xfrm>
          <a:off x="4844142" y="2264229"/>
          <a:ext cx="1612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8" imgW="1612900" imgH="774700" progId="Equation.3">
                  <p:embed/>
                </p:oleObj>
              </mc:Choice>
              <mc:Fallback>
                <p:oleObj name="Equation" r:id="rId8" imgW="1612900" imgH="774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44142" y="2264229"/>
                        <a:ext cx="1612900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eft Brace 16"/>
          <p:cNvSpPr/>
          <p:nvPr/>
        </p:nvSpPr>
        <p:spPr>
          <a:xfrm rot="5400000">
            <a:off x="7271657" y="2732315"/>
            <a:ext cx="533400" cy="6858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838577"/>
              </p:ext>
            </p:extLst>
          </p:nvPr>
        </p:nvGraphicFramePr>
        <p:xfrm>
          <a:off x="6857999" y="2514601"/>
          <a:ext cx="15954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10" imgW="850900" imgH="203200" progId="Equation.3">
                  <p:embed/>
                </p:oleObj>
              </mc:Choice>
              <mc:Fallback>
                <p:oleObj name="Equation" r:id="rId10" imgW="850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57999" y="2514601"/>
                        <a:ext cx="1595438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982217"/>
              </p:ext>
            </p:extLst>
          </p:nvPr>
        </p:nvGraphicFramePr>
        <p:xfrm>
          <a:off x="3535002" y="4512755"/>
          <a:ext cx="41910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tion" r:id="rId12" imgW="2235200" imgH="431800" progId="Equation.3">
                  <p:embed/>
                </p:oleObj>
              </mc:Choice>
              <mc:Fallback>
                <p:oleObj name="Equation" r:id="rId12" imgW="22352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35002" y="4512755"/>
                        <a:ext cx="4191000" cy="80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4601" y="4386943"/>
            <a:ext cx="88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Where</a:t>
            </a:r>
            <a:r>
              <a:rPr lang="en-US" dirty="0"/>
              <a:t>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25691" y="5419975"/>
            <a:ext cx="5301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Question</a:t>
            </a:r>
            <a:r>
              <a:rPr lang="en-US" dirty="0"/>
              <a:t>: can you work out the posterior distribution?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4728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5"/>
    </mc:Choice>
    <mc:Fallback xmlns="">
      <p:transition xmlns:p14="http://schemas.microsoft.com/office/powerpoint/2010/main" spd="slow" advTm="1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2010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Analysts</a:t>
            </a:r>
            <a:endParaRPr lang="en-US" dirty="0"/>
          </a:p>
        </p:txBody>
      </p:sp>
      <p:pic>
        <p:nvPicPr>
          <p:cNvPr id="6" name="Picture 1" descr="C:\Users\Chao\Desktop\ppt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828800" y="609600"/>
            <a:ext cx="76200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What’s a Bayesian?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9857" y="1436915"/>
            <a:ext cx="188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Show experiment.</a:t>
            </a:r>
          </a:p>
        </p:txBody>
      </p:sp>
    </p:spTree>
    <p:extLst>
      <p:ext uri="{BB962C8B-B14F-4D97-AF65-F5344CB8AC3E}">
        <p14:creationId xmlns:p14="http://schemas.microsoft.com/office/powerpoint/2010/main" val="73453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8"/>
    </mc:Choice>
    <mc:Fallback xmlns="">
      <p:transition xmlns:p14="http://schemas.microsoft.com/office/powerpoint/2010/main" spd="slow" advTm="2028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3|31.7|50.7|6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0.6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6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4|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914</Words>
  <Application>Microsoft Macintosh PowerPoint</Application>
  <PresentationFormat>Widescreen</PresentationFormat>
  <Paragraphs>207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Calibri Light</vt:lpstr>
      <vt:lpstr>Wingdings</vt:lpstr>
      <vt:lpstr>Arial</vt:lpstr>
      <vt:lpstr>Office Theme</vt:lpstr>
      <vt:lpstr>Equation</vt:lpstr>
      <vt:lpstr>(Very Brief) Introduction to Bayesian Statistics</vt:lpstr>
      <vt:lpstr>Outline</vt:lpstr>
      <vt:lpstr>Visual Analysts</vt:lpstr>
      <vt:lpstr>Visual Analysts</vt:lpstr>
      <vt:lpstr>Visual Analysts</vt:lpstr>
      <vt:lpstr>Visual Analysts</vt:lpstr>
      <vt:lpstr>Visual Analysts</vt:lpstr>
      <vt:lpstr>Visual Analysts</vt:lpstr>
      <vt:lpstr>Visual Analysts</vt:lpstr>
      <vt:lpstr>Visual Analysts</vt:lpstr>
      <vt:lpstr>Visual Analysts</vt:lpstr>
      <vt:lpstr>Visual Analysts</vt:lpstr>
      <vt:lpstr>Visual Analysts</vt:lpstr>
      <vt:lpstr>Visual Analysts</vt:lpstr>
      <vt:lpstr>Visual Analysts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MCMC Has Changed Everything. </dc:title>
  <dc:creator>Microsoft Office User</dc:creator>
  <cp:lastModifiedBy>Microsoft Office User</cp:lastModifiedBy>
  <cp:revision>5</cp:revision>
  <dcterms:created xsi:type="dcterms:W3CDTF">2018-08-20T14:52:41Z</dcterms:created>
  <dcterms:modified xsi:type="dcterms:W3CDTF">2018-08-22T15:26:27Z</dcterms:modified>
</cp:coreProperties>
</file>